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9" r:id="rId3"/>
    <p:sldId id="257" r:id="rId4"/>
    <p:sldId id="260" r:id="rId5"/>
    <p:sldId id="296" r:id="rId6"/>
    <p:sldId id="277" r:id="rId7"/>
    <p:sldId id="293" r:id="rId8"/>
    <p:sldId id="294" r:id="rId9"/>
    <p:sldId id="295" r:id="rId10"/>
    <p:sldId id="292" r:id="rId11"/>
    <p:sldId id="289" r:id="rId12"/>
    <p:sldId id="263" r:id="rId13"/>
    <p:sldId id="290" r:id="rId14"/>
    <p:sldId id="291" r:id="rId15"/>
  </p:sldIdLst>
  <p:sldSz cx="9144000" cy="6858000" type="screen4x3"/>
  <p:notesSz cx="7077075" cy="9383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2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/>
        <c:marker val="1"/>
        <c:smooth val="0"/>
        <c:axId val="60604800"/>
        <c:axId val="60606720"/>
      </c:lineChart>
      <c:catAx>
        <c:axId val="606048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Atomic #</a:t>
                </a:r>
                <a:endParaRPr lang="en-US" dirty="0"/>
              </a:p>
            </c:rich>
          </c:tx>
          <c:overlay val="0"/>
        </c:title>
        <c:majorTickMark val="none"/>
        <c:minorTickMark val="none"/>
        <c:tickLblPos val="nextTo"/>
        <c:crossAx val="60606720"/>
        <c:crosses val="autoZero"/>
        <c:auto val="1"/>
        <c:lblAlgn val="ctr"/>
        <c:lblOffset val="100"/>
        <c:noMultiLvlLbl val="0"/>
      </c:catAx>
      <c:valAx>
        <c:axId val="6060672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I.E. (x10E</a:t>
                </a:r>
                <a:r>
                  <a:rPr lang="en-US" baseline="30000" dirty="0" smtClean="0"/>
                  <a:t>-19</a:t>
                </a:r>
                <a:r>
                  <a:rPr lang="en-US" baseline="0" dirty="0" smtClean="0"/>
                  <a:t>J)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6060480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4F6904-7F92-473E-A48D-F50ABFC2E0FD}" type="doc">
      <dgm:prSet loTypeId="urn:microsoft.com/office/officeart/2005/8/layout/hierarchy3" loCatId="hierarchy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2D183255-50E2-44C6-8059-3BDC99586DD6}">
      <dgm:prSet phldrT="[Text]"/>
      <dgm:spPr/>
      <dgm:t>
        <a:bodyPr/>
        <a:lstStyle/>
        <a:p>
          <a:r>
            <a:rPr lang="en-US" dirty="0" smtClean="0"/>
            <a:t>Electron Shells</a:t>
          </a:r>
          <a:endParaRPr lang="en-US" dirty="0"/>
        </a:p>
      </dgm:t>
    </dgm:pt>
    <dgm:pt modelId="{6B4D3499-70B9-47FA-8FA1-612C1BACCD2D}" type="parTrans" cxnId="{5B1B425E-7919-41A5-9775-C3077D7FFB80}">
      <dgm:prSet/>
      <dgm:spPr/>
      <dgm:t>
        <a:bodyPr/>
        <a:lstStyle/>
        <a:p>
          <a:endParaRPr lang="en-US"/>
        </a:p>
      </dgm:t>
    </dgm:pt>
    <dgm:pt modelId="{150C4789-B940-48A1-9BA2-3C4E087D291A}" type="sibTrans" cxnId="{5B1B425E-7919-41A5-9775-C3077D7FFB80}">
      <dgm:prSet/>
      <dgm:spPr/>
      <dgm:t>
        <a:bodyPr/>
        <a:lstStyle/>
        <a:p>
          <a:endParaRPr lang="en-US"/>
        </a:p>
      </dgm:t>
    </dgm:pt>
    <dgm:pt modelId="{F7DAF8A6-9653-4060-89FE-E52FB3E33C7D}">
      <dgm:prSet phldrT="[Text]"/>
      <dgm:spPr/>
      <dgm:t>
        <a:bodyPr/>
        <a:lstStyle/>
        <a:p>
          <a:r>
            <a:rPr lang="en-US" dirty="0" err="1" smtClean="0"/>
            <a:t>subshells</a:t>
          </a:r>
          <a:endParaRPr lang="en-US" dirty="0"/>
        </a:p>
      </dgm:t>
    </dgm:pt>
    <dgm:pt modelId="{4CD69240-D904-4D3E-8A31-FF7ECA23A46E}" type="parTrans" cxnId="{82A41D83-740A-403C-B7ED-3368DC5610AD}">
      <dgm:prSet/>
      <dgm:spPr>
        <a:ln>
          <a:noFill/>
        </a:ln>
      </dgm:spPr>
      <dgm:t>
        <a:bodyPr/>
        <a:lstStyle/>
        <a:p>
          <a:endParaRPr lang="en-US"/>
        </a:p>
      </dgm:t>
    </dgm:pt>
    <dgm:pt modelId="{2B9C3C9D-591E-4FC6-B850-135A102D5C79}" type="sibTrans" cxnId="{82A41D83-740A-403C-B7ED-3368DC5610AD}">
      <dgm:prSet/>
      <dgm:spPr/>
      <dgm:t>
        <a:bodyPr/>
        <a:lstStyle/>
        <a:p>
          <a:endParaRPr lang="en-US"/>
        </a:p>
      </dgm:t>
    </dgm:pt>
    <dgm:pt modelId="{5257510C-184B-4A38-A625-3D27E7D1907B}">
      <dgm:prSet phldrT="[Text]"/>
      <dgm:spPr/>
      <dgm:t>
        <a:bodyPr/>
        <a:lstStyle/>
        <a:p>
          <a:r>
            <a:rPr lang="en-US" dirty="0" err="1" smtClean="0"/>
            <a:t>orbitals</a:t>
          </a:r>
          <a:endParaRPr lang="en-US" dirty="0"/>
        </a:p>
      </dgm:t>
    </dgm:pt>
    <dgm:pt modelId="{ECEE9B44-7B29-4C6A-8073-DE966F7D1AD6}" type="parTrans" cxnId="{CC252C6E-8F1C-4F62-86EF-4C1360543FF7}">
      <dgm:prSet/>
      <dgm:spPr/>
      <dgm:t>
        <a:bodyPr/>
        <a:lstStyle/>
        <a:p>
          <a:endParaRPr lang="en-US"/>
        </a:p>
      </dgm:t>
    </dgm:pt>
    <dgm:pt modelId="{03BBDE87-94E1-45A8-9965-93D76433148C}" type="sibTrans" cxnId="{CC252C6E-8F1C-4F62-86EF-4C1360543FF7}">
      <dgm:prSet/>
      <dgm:spPr/>
      <dgm:t>
        <a:bodyPr/>
        <a:lstStyle/>
        <a:p>
          <a:endParaRPr lang="en-US"/>
        </a:p>
      </dgm:t>
    </dgm:pt>
    <dgm:pt modelId="{9DBD8176-C47E-4590-B29D-B1A868A9104C}" type="pres">
      <dgm:prSet presAssocID="{AC4F6904-7F92-473E-A48D-F50ABFC2E0F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BB82AD0-B6C5-4706-A1F8-9FDF6E7D5811}" type="pres">
      <dgm:prSet presAssocID="{2D183255-50E2-44C6-8059-3BDC99586DD6}" presName="root" presStyleCnt="0"/>
      <dgm:spPr/>
    </dgm:pt>
    <dgm:pt modelId="{55CBE485-6FC3-4334-8163-639B359B4493}" type="pres">
      <dgm:prSet presAssocID="{2D183255-50E2-44C6-8059-3BDC99586DD6}" presName="rootComposite" presStyleCnt="0"/>
      <dgm:spPr/>
    </dgm:pt>
    <dgm:pt modelId="{F131C607-6B92-4FDF-890B-5597C27BE6F8}" type="pres">
      <dgm:prSet presAssocID="{2D183255-50E2-44C6-8059-3BDC99586DD6}" presName="rootText" presStyleLbl="node1" presStyleIdx="0" presStyleCnt="2" custScaleX="99994" custScaleY="52500" custLinFactNeighborX="1905" custLinFactNeighborY="-38694"/>
      <dgm:spPr/>
      <dgm:t>
        <a:bodyPr/>
        <a:lstStyle/>
        <a:p>
          <a:endParaRPr lang="en-US"/>
        </a:p>
      </dgm:t>
    </dgm:pt>
    <dgm:pt modelId="{F7C8890E-5544-4AB3-80AB-7AFA048318B9}" type="pres">
      <dgm:prSet presAssocID="{2D183255-50E2-44C6-8059-3BDC99586DD6}" presName="rootConnector" presStyleLbl="node1" presStyleIdx="0" presStyleCnt="2"/>
      <dgm:spPr/>
      <dgm:t>
        <a:bodyPr/>
        <a:lstStyle/>
        <a:p>
          <a:endParaRPr lang="en-US"/>
        </a:p>
      </dgm:t>
    </dgm:pt>
    <dgm:pt modelId="{B3C09C63-2C5B-46B1-8545-4A29F7C12849}" type="pres">
      <dgm:prSet presAssocID="{2D183255-50E2-44C6-8059-3BDC99586DD6}" presName="childShape" presStyleCnt="0"/>
      <dgm:spPr/>
    </dgm:pt>
    <dgm:pt modelId="{271EE102-F0E8-4510-863E-CBA58B5149D4}" type="pres">
      <dgm:prSet presAssocID="{4CD69240-D904-4D3E-8A31-FF7ECA23A46E}" presName="Name13" presStyleLbl="parChTrans1D2" presStyleIdx="0" presStyleCnt="1"/>
      <dgm:spPr/>
      <dgm:t>
        <a:bodyPr/>
        <a:lstStyle/>
        <a:p>
          <a:endParaRPr lang="en-US"/>
        </a:p>
      </dgm:t>
    </dgm:pt>
    <dgm:pt modelId="{3DB90F78-0018-424E-9959-FE8B70337285}" type="pres">
      <dgm:prSet presAssocID="{F7DAF8A6-9653-4060-89FE-E52FB3E33C7D}" presName="childText" presStyleLbl="bgAcc1" presStyleIdx="0" presStyleCnt="1" custScaleX="113915" custScaleY="47525" custLinFactNeighborX="-22618" custLinFactNeighborY="-374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B71240-0B9F-4877-952B-A7E850452D14}" type="pres">
      <dgm:prSet presAssocID="{5257510C-184B-4A38-A625-3D27E7D1907B}" presName="root" presStyleCnt="0"/>
      <dgm:spPr/>
    </dgm:pt>
    <dgm:pt modelId="{B8314200-6E0E-43E2-942D-4DDE58CBCEE9}" type="pres">
      <dgm:prSet presAssocID="{5257510C-184B-4A38-A625-3D27E7D1907B}" presName="rootComposite" presStyleCnt="0"/>
      <dgm:spPr/>
    </dgm:pt>
    <dgm:pt modelId="{340D385A-8386-4F33-A964-C0A54D7AC23C}" type="pres">
      <dgm:prSet presAssocID="{5257510C-184B-4A38-A625-3D27E7D1907B}" presName="rootText" presStyleLbl="node1" presStyleIdx="1" presStyleCnt="2" custScaleX="87546" custScaleY="55024" custLinFactX="-23089" custLinFactY="22777" custLinFactNeighborX="-100000" custLinFactNeighborY="100000"/>
      <dgm:spPr/>
      <dgm:t>
        <a:bodyPr/>
        <a:lstStyle/>
        <a:p>
          <a:endParaRPr lang="en-US"/>
        </a:p>
      </dgm:t>
    </dgm:pt>
    <dgm:pt modelId="{C72609E9-A78F-4C6A-8442-07EC34516903}" type="pres">
      <dgm:prSet presAssocID="{5257510C-184B-4A38-A625-3D27E7D1907B}" presName="rootConnector" presStyleLbl="node1" presStyleIdx="1" presStyleCnt="2"/>
      <dgm:spPr/>
      <dgm:t>
        <a:bodyPr/>
        <a:lstStyle/>
        <a:p>
          <a:endParaRPr lang="en-US"/>
        </a:p>
      </dgm:t>
    </dgm:pt>
    <dgm:pt modelId="{545A2F0A-5489-4E41-A836-0AA665E40C0C}" type="pres">
      <dgm:prSet presAssocID="{5257510C-184B-4A38-A625-3D27E7D1907B}" presName="childShape" presStyleCnt="0"/>
      <dgm:spPr/>
    </dgm:pt>
  </dgm:ptLst>
  <dgm:cxnLst>
    <dgm:cxn modelId="{CC252C6E-8F1C-4F62-86EF-4C1360543FF7}" srcId="{AC4F6904-7F92-473E-A48D-F50ABFC2E0FD}" destId="{5257510C-184B-4A38-A625-3D27E7D1907B}" srcOrd="1" destOrd="0" parTransId="{ECEE9B44-7B29-4C6A-8073-DE966F7D1AD6}" sibTransId="{03BBDE87-94E1-45A8-9965-93D76433148C}"/>
    <dgm:cxn modelId="{06210914-CAFE-4C38-9E1E-04EC2CDDF4B7}" type="presOf" srcId="{AC4F6904-7F92-473E-A48D-F50ABFC2E0FD}" destId="{9DBD8176-C47E-4590-B29D-B1A868A9104C}" srcOrd="0" destOrd="0" presId="urn:microsoft.com/office/officeart/2005/8/layout/hierarchy3"/>
    <dgm:cxn modelId="{78633722-367E-418F-9743-39CC410BA097}" type="presOf" srcId="{F7DAF8A6-9653-4060-89FE-E52FB3E33C7D}" destId="{3DB90F78-0018-424E-9959-FE8B70337285}" srcOrd="0" destOrd="0" presId="urn:microsoft.com/office/officeart/2005/8/layout/hierarchy3"/>
    <dgm:cxn modelId="{10B6E11F-43A6-4A40-985B-9F3694C3018E}" type="presOf" srcId="{4CD69240-D904-4D3E-8A31-FF7ECA23A46E}" destId="{271EE102-F0E8-4510-863E-CBA58B5149D4}" srcOrd="0" destOrd="0" presId="urn:microsoft.com/office/officeart/2005/8/layout/hierarchy3"/>
    <dgm:cxn modelId="{8AE583CC-C3EF-4837-AE79-25A00531485A}" type="presOf" srcId="{2D183255-50E2-44C6-8059-3BDC99586DD6}" destId="{F131C607-6B92-4FDF-890B-5597C27BE6F8}" srcOrd="0" destOrd="0" presId="urn:microsoft.com/office/officeart/2005/8/layout/hierarchy3"/>
    <dgm:cxn modelId="{26B5F987-C60D-43C1-B408-4EA419B5ACA7}" type="presOf" srcId="{5257510C-184B-4A38-A625-3D27E7D1907B}" destId="{340D385A-8386-4F33-A964-C0A54D7AC23C}" srcOrd="0" destOrd="0" presId="urn:microsoft.com/office/officeart/2005/8/layout/hierarchy3"/>
    <dgm:cxn modelId="{234EEA9A-44DE-4A09-B458-84A1238E28E8}" type="presOf" srcId="{5257510C-184B-4A38-A625-3D27E7D1907B}" destId="{C72609E9-A78F-4C6A-8442-07EC34516903}" srcOrd="1" destOrd="0" presId="urn:microsoft.com/office/officeart/2005/8/layout/hierarchy3"/>
    <dgm:cxn modelId="{5B1B425E-7919-41A5-9775-C3077D7FFB80}" srcId="{AC4F6904-7F92-473E-A48D-F50ABFC2E0FD}" destId="{2D183255-50E2-44C6-8059-3BDC99586DD6}" srcOrd="0" destOrd="0" parTransId="{6B4D3499-70B9-47FA-8FA1-612C1BACCD2D}" sibTransId="{150C4789-B940-48A1-9BA2-3C4E087D291A}"/>
    <dgm:cxn modelId="{82A41D83-740A-403C-B7ED-3368DC5610AD}" srcId="{2D183255-50E2-44C6-8059-3BDC99586DD6}" destId="{F7DAF8A6-9653-4060-89FE-E52FB3E33C7D}" srcOrd="0" destOrd="0" parTransId="{4CD69240-D904-4D3E-8A31-FF7ECA23A46E}" sibTransId="{2B9C3C9D-591E-4FC6-B850-135A102D5C79}"/>
    <dgm:cxn modelId="{D3F724D3-D0FD-4E95-9593-46616EDEDD4D}" type="presOf" srcId="{2D183255-50E2-44C6-8059-3BDC99586DD6}" destId="{F7C8890E-5544-4AB3-80AB-7AFA048318B9}" srcOrd="1" destOrd="0" presId="urn:microsoft.com/office/officeart/2005/8/layout/hierarchy3"/>
    <dgm:cxn modelId="{95303AF2-B022-4ADD-B1F7-06CC7D6FE336}" type="presParOf" srcId="{9DBD8176-C47E-4590-B29D-B1A868A9104C}" destId="{2BB82AD0-B6C5-4706-A1F8-9FDF6E7D5811}" srcOrd="0" destOrd="0" presId="urn:microsoft.com/office/officeart/2005/8/layout/hierarchy3"/>
    <dgm:cxn modelId="{C9F9CB73-EC9A-4032-A32A-4A40B14F58FB}" type="presParOf" srcId="{2BB82AD0-B6C5-4706-A1F8-9FDF6E7D5811}" destId="{55CBE485-6FC3-4334-8163-639B359B4493}" srcOrd="0" destOrd="0" presId="urn:microsoft.com/office/officeart/2005/8/layout/hierarchy3"/>
    <dgm:cxn modelId="{9A700332-8711-4C37-BBA1-0CDFE072E131}" type="presParOf" srcId="{55CBE485-6FC3-4334-8163-639B359B4493}" destId="{F131C607-6B92-4FDF-890B-5597C27BE6F8}" srcOrd="0" destOrd="0" presId="urn:microsoft.com/office/officeart/2005/8/layout/hierarchy3"/>
    <dgm:cxn modelId="{50985CAC-1235-4129-8B3D-A965AD08F04B}" type="presParOf" srcId="{55CBE485-6FC3-4334-8163-639B359B4493}" destId="{F7C8890E-5544-4AB3-80AB-7AFA048318B9}" srcOrd="1" destOrd="0" presId="urn:microsoft.com/office/officeart/2005/8/layout/hierarchy3"/>
    <dgm:cxn modelId="{578A2386-2255-49E0-8C38-747E26447A20}" type="presParOf" srcId="{2BB82AD0-B6C5-4706-A1F8-9FDF6E7D5811}" destId="{B3C09C63-2C5B-46B1-8545-4A29F7C12849}" srcOrd="1" destOrd="0" presId="urn:microsoft.com/office/officeart/2005/8/layout/hierarchy3"/>
    <dgm:cxn modelId="{D8D99661-576F-4072-92F6-6A9ECE7F5F55}" type="presParOf" srcId="{B3C09C63-2C5B-46B1-8545-4A29F7C12849}" destId="{271EE102-F0E8-4510-863E-CBA58B5149D4}" srcOrd="0" destOrd="0" presId="urn:microsoft.com/office/officeart/2005/8/layout/hierarchy3"/>
    <dgm:cxn modelId="{912C7698-3F80-44F5-B0C9-670A5E43EF40}" type="presParOf" srcId="{B3C09C63-2C5B-46B1-8545-4A29F7C12849}" destId="{3DB90F78-0018-424E-9959-FE8B70337285}" srcOrd="1" destOrd="0" presId="urn:microsoft.com/office/officeart/2005/8/layout/hierarchy3"/>
    <dgm:cxn modelId="{2C44552C-D7D5-4656-831A-038D194B425A}" type="presParOf" srcId="{9DBD8176-C47E-4590-B29D-B1A868A9104C}" destId="{ECB71240-0B9F-4877-952B-A7E850452D14}" srcOrd="1" destOrd="0" presId="urn:microsoft.com/office/officeart/2005/8/layout/hierarchy3"/>
    <dgm:cxn modelId="{D419A0D9-F7FA-4286-8956-E3CEEC301311}" type="presParOf" srcId="{ECB71240-0B9F-4877-952B-A7E850452D14}" destId="{B8314200-6E0E-43E2-942D-4DDE58CBCEE9}" srcOrd="0" destOrd="0" presId="urn:microsoft.com/office/officeart/2005/8/layout/hierarchy3"/>
    <dgm:cxn modelId="{6A124CCF-19C7-4B46-8C0F-FCC28832ECCC}" type="presParOf" srcId="{B8314200-6E0E-43E2-942D-4DDE58CBCEE9}" destId="{340D385A-8386-4F33-A964-C0A54D7AC23C}" srcOrd="0" destOrd="0" presId="urn:microsoft.com/office/officeart/2005/8/layout/hierarchy3"/>
    <dgm:cxn modelId="{C3534707-471B-4420-9C7F-4C76EFE4DE34}" type="presParOf" srcId="{B8314200-6E0E-43E2-942D-4DDE58CBCEE9}" destId="{C72609E9-A78F-4C6A-8442-07EC34516903}" srcOrd="1" destOrd="0" presId="urn:microsoft.com/office/officeart/2005/8/layout/hierarchy3"/>
    <dgm:cxn modelId="{BF0AD742-FDBB-4A26-9545-0EB44D68BE63}" type="presParOf" srcId="{ECB71240-0B9F-4877-952B-A7E850452D14}" destId="{545A2F0A-5489-4E41-A836-0AA665E40C0C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67058" cy="468539"/>
          </a:xfrm>
          <a:prstGeom prst="rect">
            <a:avLst/>
          </a:prstGeom>
        </p:spPr>
        <p:txBody>
          <a:bodyPr vert="horz" lIns="91938" tIns="45969" rIns="91938" bIns="4596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00" y="2"/>
            <a:ext cx="3067058" cy="468539"/>
          </a:xfrm>
          <a:prstGeom prst="rect">
            <a:avLst/>
          </a:prstGeom>
        </p:spPr>
        <p:txBody>
          <a:bodyPr vert="horz" lIns="91938" tIns="45969" rIns="91938" bIns="45969" rtlCol="0"/>
          <a:lstStyle>
            <a:lvl1pPr algn="r">
              <a:defRPr sz="1200"/>
            </a:lvl1pPr>
          </a:lstStyle>
          <a:p>
            <a:fld id="{D6D17D12-DB2F-47B0-A1FA-229E14877BDA}" type="datetimeFigureOut">
              <a:rPr lang="en-US" smtClean="0"/>
              <a:pPr/>
              <a:t>3/24/2013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913560"/>
            <a:ext cx="3067058" cy="468539"/>
          </a:xfrm>
          <a:prstGeom prst="rect">
            <a:avLst/>
          </a:prstGeom>
        </p:spPr>
        <p:txBody>
          <a:bodyPr vert="horz" lIns="91938" tIns="45969" rIns="91938" bIns="4596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00" y="8913560"/>
            <a:ext cx="3067058" cy="468539"/>
          </a:xfrm>
          <a:prstGeom prst="rect">
            <a:avLst/>
          </a:prstGeom>
        </p:spPr>
        <p:txBody>
          <a:bodyPr vert="horz" lIns="91938" tIns="45969" rIns="91938" bIns="45969" rtlCol="0" anchor="b"/>
          <a:lstStyle>
            <a:lvl1pPr algn="r">
              <a:defRPr sz="1200"/>
            </a:lvl1pPr>
          </a:lstStyle>
          <a:p>
            <a:fld id="{94F0AC41-20BA-4810-A9EF-521A1F03A9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356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186"/>
          </a:xfrm>
          <a:prstGeom prst="rect">
            <a:avLst/>
          </a:prstGeom>
        </p:spPr>
        <p:txBody>
          <a:bodyPr vert="horz" lIns="91938" tIns="45969" rIns="91938" bIns="4596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4" y="0"/>
            <a:ext cx="3066733" cy="469186"/>
          </a:xfrm>
          <a:prstGeom prst="rect">
            <a:avLst/>
          </a:prstGeom>
        </p:spPr>
        <p:txBody>
          <a:bodyPr vert="horz" lIns="91938" tIns="45969" rIns="91938" bIns="45969" rtlCol="0"/>
          <a:lstStyle>
            <a:lvl1pPr algn="r">
              <a:defRPr sz="1200"/>
            </a:lvl1pPr>
          </a:lstStyle>
          <a:p>
            <a:fld id="{6EDDB144-0961-476A-8305-73A259C73B34}" type="datetimeFigureOut">
              <a:rPr lang="en-US" smtClean="0"/>
              <a:pPr/>
              <a:t>3/24/2013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3800" y="703263"/>
            <a:ext cx="4689475" cy="35163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38" tIns="45969" rIns="91938" bIns="4596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57265"/>
            <a:ext cx="5661660" cy="4222671"/>
          </a:xfrm>
          <a:prstGeom prst="rect">
            <a:avLst/>
          </a:prstGeom>
        </p:spPr>
        <p:txBody>
          <a:bodyPr vert="horz" lIns="91938" tIns="45969" rIns="91938" bIns="4596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2899"/>
            <a:ext cx="3066733" cy="469186"/>
          </a:xfrm>
          <a:prstGeom prst="rect">
            <a:avLst/>
          </a:prstGeom>
        </p:spPr>
        <p:txBody>
          <a:bodyPr vert="horz" lIns="91938" tIns="45969" rIns="91938" bIns="4596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4" y="8912899"/>
            <a:ext cx="3066733" cy="469186"/>
          </a:xfrm>
          <a:prstGeom prst="rect">
            <a:avLst/>
          </a:prstGeom>
        </p:spPr>
        <p:txBody>
          <a:bodyPr vert="horz" lIns="91938" tIns="45969" rIns="91938" bIns="45969" rtlCol="0" anchor="b"/>
          <a:lstStyle>
            <a:lvl1pPr algn="r">
              <a:defRPr sz="1200"/>
            </a:lvl1pPr>
          </a:lstStyle>
          <a:p>
            <a:fld id="{2A76BF59-DA31-4319-AA83-91536CECC75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573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Atomic mass is most prominent pieces of info on the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 is energy level</a:t>
            </a:r>
            <a:r>
              <a:rPr lang="en-US" baseline="0" dirty="0" smtClean="0"/>
              <a:t> s is the orbital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 is energy level</a:t>
            </a:r>
            <a:r>
              <a:rPr lang="en-US" baseline="0" dirty="0" smtClean="0"/>
              <a:t> s is the orbital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Velocity has speed and direction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6BF59-DA31-4319-AA83-91536CECC758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3/24/2013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3/24/2013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3/24/2013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3/24/2013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3/24/2013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3/24/2013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3/24/2013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3/24/2013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3/24/2013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3/24/2013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49926-F734-4B69-B858-047D8BCD1472}" type="datetimeFigureOut">
              <a:rPr lang="en-US" smtClean="0"/>
              <a:pPr/>
              <a:t>3/24/2013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4F1F2-D287-4572-85C6-489C4C3E63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49926-F734-4B69-B858-047D8BCD1472}" type="datetimeFigureOut">
              <a:rPr lang="en-US" smtClean="0"/>
              <a:pPr/>
              <a:t>3/24/2013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4F1F2-D287-4572-85C6-489C4C3E63C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file:///\\luther\users\walkerd\Physical%20Science\It's%20About%20Time%20Presentations\Quarter%204\Periodic%20Table%207.pptx#-1,2,Activity 7 How Electrons Determine  Chemical Behavior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Periodic Table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It’s About Time</a:t>
            </a:r>
          </a:p>
          <a:p>
            <a:r>
              <a:rPr lang="en-US" dirty="0" smtClean="0"/>
              <a:t>Active Physical Science</a:t>
            </a:r>
          </a:p>
          <a:p>
            <a:r>
              <a:rPr lang="en-US" dirty="0" smtClean="0"/>
              <a:t>Chapter 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Chem Talk…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1">
              <a:buNone/>
            </a:pPr>
            <a:r>
              <a:rPr lang="en-US" dirty="0" smtClean="0"/>
              <a:t>                                                                                                                                  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/>
              <a:t>PERIODS – the horizontal rows in the periodic table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/>
              <a:t>GROUP – vertical columns in the periodic table (FAMILIES) that have similar electron configurations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Reflecting….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1">
              <a:buNone/>
            </a:pPr>
            <a:r>
              <a:rPr lang="en-US" dirty="0" smtClean="0"/>
              <a:t>                                                                                                                                  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electrons are assigned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energy levels &amp; sublevels (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s,p,d,f</a:t>
            </a:r>
            <a:r>
              <a:rPr lang="en-US" sz="3200" noProof="0" dirty="0" smtClean="0"/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noProof="0" dirty="0" smtClean="0"/>
              <a:t>Electron configuration of elements in the same column </a:t>
            </a:r>
            <a:r>
              <a:rPr lang="en-US" sz="3200" dirty="0" smtClean="0"/>
              <a:t>end with the same # of electrons in a sublevel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Electrons sublevels are related to the chemical properties of elements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 To 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complete the following on page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738-739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/>
              <a:t>#1-6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3200"/>
              <a:t> 1s</a:t>
            </a:r>
            <a:r>
              <a:rPr lang="en-US" sz="3200" baseline="30000"/>
              <a:t>2</a:t>
            </a:r>
            <a:r>
              <a:rPr lang="en-US" sz="3200"/>
              <a:t>2s</a:t>
            </a:r>
            <a:r>
              <a:rPr lang="en-US" sz="3200" baseline="30000"/>
              <a:t>2</a:t>
            </a:r>
            <a:r>
              <a:rPr lang="en-US" sz="3200"/>
              <a:t> 2p</a:t>
            </a:r>
            <a:r>
              <a:rPr lang="en-US" sz="3200" baseline="30000"/>
              <a:t>6 </a:t>
            </a:r>
            <a:r>
              <a:rPr lang="en-US" sz="3200"/>
              <a:t>3s</a:t>
            </a:r>
            <a:r>
              <a:rPr lang="en-US" sz="3200" baseline="30000"/>
              <a:t>2</a:t>
            </a:r>
            <a:r>
              <a:rPr lang="en-US" sz="3200"/>
              <a:t>3p</a:t>
            </a:r>
            <a:r>
              <a:rPr lang="en-US" sz="3200" baseline="30000"/>
              <a:t>6</a:t>
            </a:r>
            <a:r>
              <a:rPr lang="en-US" sz="3200"/>
              <a:t>4s</a:t>
            </a:r>
            <a:r>
              <a:rPr lang="en-US" sz="3200" baseline="30000"/>
              <a:t>2</a:t>
            </a:r>
            <a:r>
              <a:rPr lang="en-US" sz="3200"/>
              <a:t>3d</a:t>
            </a:r>
            <a:r>
              <a:rPr lang="en-US" sz="3200" baseline="30000"/>
              <a:t>10</a:t>
            </a:r>
            <a:r>
              <a:rPr lang="en-US" sz="3200"/>
              <a:t>4p</a:t>
            </a:r>
            <a:r>
              <a:rPr lang="en-US" sz="3200" baseline="30000"/>
              <a:t>6</a:t>
            </a:r>
            <a:r>
              <a:rPr lang="en-US" sz="3200"/>
              <a:t>5s</a:t>
            </a:r>
            <a:r>
              <a:rPr lang="en-US" sz="3200" baseline="30000"/>
              <a:t>2</a:t>
            </a:r>
            <a:r>
              <a:rPr lang="en-US" sz="3200"/>
              <a:t>4d</a:t>
            </a:r>
            <a:r>
              <a:rPr lang="en-US" sz="3200" baseline="30000"/>
              <a:t>10</a:t>
            </a:r>
            <a:r>
              <a:rPr lang="en-US" sz="3200"/>
              <a:t>5p</a:t>
            </a:r>
            <a:r>
              <a:rPr lang="en-US" sz="3200" baseline="30000"/>
              <a:t>6</a:t>
            </a:r>
            <a:r>
              <a:rPr lang="en-US" sz="3200"/>
              <a:t>6s</a:t>
            </a:r>
            <a:r>
              <a:rPr lang="en-US" sz="3200" baseline="30000"/>
              <a:t>2</a:t>
            </a:r>
            <a:r>
              <a:rPr lang="en-US" sz="3200"/>
              <a:t>4f</a:t>
            </a:r>
            <a:r>
              <a:rPr lang="en-US" sz="3200" baseline="30000"/>
              <a:t>14</a:t>
            </a:r>
          </a:p>
          <a:p>
            <a:pPr lvl="1">
              <a:spcBef>
                <a:spcPct val="20000"/>
              </a:spcBef>
              <a:defRPr/>
            </a:pP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Review pages 736-738 and complete your Activity Summary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  <a:defRPr/>
            </a:pPr>
            <a:endParaRPr lang="en-US" sz="4800" noProof="0" dirty="0" smtClean="0"/>
          </a:p>
          <a:p>
            <a:pPr marL="800100" lvl="1" indent="-342900">
              <a:spcBef>
                <a:spcPct val="20000"/>
              </a:spcBef>
              <a:defRPr/>
            </a:pPr>
            <a:endParaRPr lang="en-US" sz="3200" noProof="0" dirty="0" smtClean="0"/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 To 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1371600" lvl="1" indent="-914400">
              <a:spcBef>
                <a:spcPct val="20000"/>
              </a:spcBef>
              <a:buFont typeface="+mj-lt"/>
              <a:buAutoNum type="arabicPeriod" startAt="2"/>
              <a:defRPr/>
            </a:pPr>
            <a:r>
              <a:rPr lang="en-US" sz="4800" dirty="0" smtClean="0"/>
              <a:t>a) atomic # 5</a:t>
            </a:r>
          </a:p>
          <a:p>
            <a:pPr marL="1371600" lvl="1" indent="-914400">
              <a:spcBef>
                <a:spcPct val="20000"/>
              </a:spcBef>
              <a:defRPr/>
            </a:pPr>
            <a:r>
              <a:rPr lang="en-US" sz="4800" noProof="0" dirty="0" smtClean="0"/>
              <a:t>	</a:t>
            </a:r>
            <a:r>
              <a:rPr lang="en-US" sz="4800" dirty="0" smtClean="0"/>
              <a:t>b) 5 electrons</a:t>
            </a:r>
          </a:p>
          <a:p>
            <a:pPr marL="1371600" lvl="1" indent="-914400">
              <a:spcBef>
                <a:spcPct val="20000"/>
              </a:spcBef>
              <a:defRPr/>
            </a:pPr>
            <a:r>
              <a:rPr lang="en-US" sz="4800" noProof="0" dirty="0" smtClean="0"/>
              <a:t> 	c) 1s</a:t>
            </a:r>
            <a:r>
              <a:rPr lang="en-US" sz="4800" baseline="30000" noProof="0" dirty="0" smtClean="0"/>
              <a:t>2</a:t>
            </a:r>
            <a:r>
              <a:rPr lang="en-US" sz="4800" noProof="0" dirty="0" smtClean="0"/>
              <a:t>2s</a:t>
            </a:r>
            <a:r>
              <a:rPr lang="en-US" sz="4800" baseline="30000" noProof="0" dirty="0" smtClean="0"/>
              <a:t>2</a:t>
            </a:r>
            <a:r>
              <a:rPr lang="en-US" sz="4800" noProof="0" dirty="0" smtClean="0"/>
              <a:t>2p</a:t>
            </a:r>
            <a:r>
              <a:rPr lang="en-US" sz="4800" baseline="30000" noProof="0" dirty="0" smtClean="0"/>
              <a:t>1</a:t>
            </a:r>
          </a:p>
          <a:p>
            <a:pPr marL="1371600" lvl="1" indent="-914400">
              <a:spcBef>
                <a:spcPct val="20000"/>
              </a:spcBef>
              <a:defRPr/>
            </a:pPr>
            <a:endParaRPr lang="en-US" sz="4800" noProof="0" dirty="0" smtClean="0"/>
          </a:p>
          <a:p>
            <a:pPr marL="1371600" lvl="1" indent="-914400">
              <a:spcBef>
                <a:spcPct val="20000"/>
              </a:spcBef>
              <a:buAutoNum type="arabicPeriod" startAt="3"/>
              <a:defRPr/>
            </a:pPr>
            <a:r>
              <a:rPr lang="en-US" sz="4800" noProof="0" dirty="0" smtClean="0"/>
              <a:t>a) 30</a:t>
            </a:r>
          </a:p>
          <a:p>
            <a:pPr marL="1371600" lvl="1" indent="-914400">
              <a:spcBef>
                <a:spcPct val="20000"/>
              </a:spcBef>
              <a:defRPr/>
            </a:pPr>
            <a:r>
              <a:rPr lang="en-US" sz="4800" dirty="0" smtClean="0"/>
              <a:t>	b) 30 electrons</a:t>
            </a:r>
          </a:p>
          <a:p>
            <a:pPr marL="1371600" lvl="1" indent="-914400">
              <a:spcBef>
                <a:spcPct val="20000"/>
              </a:spcBef>
              <a:defRPr/>
            </a:pPr>
            <a:r>
              <a:rPr lang="en-US" sz="4800" noProof="0" dirty="0" smtClean="0"/>
              <a:t>	</a:t>
            </a:r>
            <a:r>
              <a:rPr lang="en-US" sz="4800" dirty="0" smtClean="0"/>
              <a:t>c) 1s</a:t>
            </a:r>
            <a:r>
              <a:rPr lang="en-US" sz="4800" baseline="30000" dirty="0" smtClean="0"/>
              <a:t>2</a:t>
            </a:r>
            <a:r>
              <a:rPr lang="en-US" sz="4800" dirty="0" smtClean="0"/>
              <a:t>2s</a:t>
            </a:r>
            <a:r>
              <a:rPr lang="en-US" sz="4800" baseline="30000" dirty="0" smtClean="0"/>
              <a:t>2</a:t>
            </a:r>
            <a:r>
              <a:rPr lang="en-US" sz="4800" dirty="0" smtClean="0"/>
              <a:t>2p</a:t>
            </a:r>
            <a:r>
              <a:rPr lang="en-US" sz="4800" baseline="30000" dirty="0" smtClean="0"/>
              <a:t>6</a:t>
            </a:r>
            <a:r>
              <a:rPr lang="en-US" sz="4800" dirty="0" smtClean="0"/>
              <a:t>3s</a:t>
            </a:r>
            <a:r>
              <a:rPr lang="en-US" sz="4800" baseline="30000" dirty="0" smtClean="0"/>
              <a:t>2</a:t>
            </a:r>
            <a:r>
              <a:rPr lang="en-US" sz="4800" dirty="0" smtClean="0"/>
              <a:t>3p</a:t>
            </a:r>
            <a:r>
              <a:rPr lang="en-US" sz="4800" baseline="30000" dirty="0" smtClean="0"/>
              <a:t>6</a:t>
            </a:r>
            <a:r>
              <a:rPr lang="en-US" sz="4800" dirty="0" smtClean="0"/>
              <a:t>4s</a:t>
            </a:r>
            <a:r>
              <a:rPr lang="en-US" sz="4800" baseline="30000" dirty="0" smtClean="0"/>
              <a:t>2</a:t>
            </a:r>
            <a:r>
              <a:rPr lang="en-US" sz="4800" dirty="0" smtClean="0"/>
              <a:t>3d</a:t>
            </a:r>
            <a:r>
              <a:rPr lang="en-US" sz="4800" baseline="30000" dirty="0" smtClean="0"/>
              <a:t>10</a:t>
            </a:r>
            <a:endParaRPr lang="en-US" sz="4800" dirty="0" smtClean="0"/>
          </a:p>
          <a:p>
            <a:pPr marL="1371600" lvl="1" indent="-914400">
              <a:spcBef>
                <a:spcPct val="20000"/>
              </a:spcBef>
              <a:defRPr/>
            </a:pPr>
            <a:r>
              <a:rPr lang="en-US" sz="4800" noProof="0" dirty="0" smtClean="0"/>
              <a:t>	d) 3d, 10 electrons</a:t>
            </a:r>
          </a:p>
          <a:p>
            <a:pPr marL="1371600" lvl="1" indent="-914400">
              <a:spcBef>
                <a:spcPct val="20000"/>
              </a:spcBef>
              <a:defRPr/>
            </a:pPr>
            <a:r>
              <a:rPr lang="en-US" sz="4800" dirty="0" smtClean="0"/>
              <a:t>	e) same family as cadmium and mercury, 3d</a:t>
            </a:r>
            <a:r>
              <a:rPr lang="en-US" sz="4800" baseline="30000" dirty="0" smtClean="0"/>
              <a:t>10</a:t>
            </a:r>
            <a:r>
              <a:rPr lang="en-US" sz="4800" dirty="0" smtClean="0"/>
              <a:t> tells you</a:t>
            </a:r>
            <a:endParaRPr lang="en-US" sz="4800" noProof="0" dirty="0" smtClean="0"/>
          </a:p>
          <a:p>
            <a:pPr marL="800100" lvl="1" indent="-342900">
              <a:spcBef>
                <a:spcPct val="20000"/>
              </a:spcBef>
              <a:defRPr/>
            </a:pPr>
            <a:endParaRPr lang="en-US" sz="3200" noProof="0" dirty="0" smtClean="0"/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 To 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1371600" lvl="1" indent="-914400">
              <a:spcBef>
                <a:spcPct val="20000"/>
              </a:spcBef>
              <a:buFont typeface="+mj-lt"/>
              <a:buAutoNum type="arabicPeriod" startAt="4"/>
              <a:defRPr/>
            </a:pPr>
            <a:r>
              <a:rPr lang="en-US" sz="4800" dirty="0" smtClean="0"/>
              <a:t>a) 20</a:t>
            </a:r>
          </a:p>
          <a:p>
            <a:pPr marL="1371600" lvl="1" indent="-914400">
              <a:spcBef>
                <a:spcPct val="20000"/>
              </a:spcBef>
              <a:defRPr/>
            </a:pPr>
            <a:r>
              <a:rPr lang="en-US" sz="4800" noProof="0" dirty="0" smtClean="0"/>
              <a:t>	</a:t>
            </a:r>
            <a:r>
              <a:rPr lang="en-US" sz="4800" dirty="0" smtClean="0"/>
              <a:t>b) 20 electrons</a:t>
            </a:r>
          </a:p>
          <a:p>
            <a:pPr marL="1371600" lvl="1" indent="-914400">
              <a:spcBef>
                <a:spcPct val="20000"/>
              </a:spcBef>
              <a:defRPr/>
            </a:pPr>
            <a:r>
              <a:rPr lang="en-US" sz="4800" noProof="0" dirty="0" smtClean="0"/>
              <a:t> 	c) </a:t>
            </a:r>
            <a:r>
              <a:rPr lang="en-US" sz="4800" dirty="0" smtClean="0"/>
              <a:t>1s</a:t>
            </a:r>
            <a:r>
              <a:rPr lang="en-US" sz="4800" baseline="30000" dirty="0" smtClean="0"/>
              <a:t>2</a:t>
            </a:r>
            <a:r>
              <a:rPr lang="en-US" sz="4800" dirty="0" smtClean="0"/>
              <a:t>2s</a:t>
            </a:r>
            <a:r>
              <a:rPr lang="en-US" sz="4800" baseline="30000" dirty="0" smtClean="0"/>
              <a:t>2</a:t>
            </a:r>
            <a:r>
              <a:rPr lang="en-US" sz="4800" dirty="0" smtClean="0"/>
              <a:t>2p</a:t>
            </a:r>
            <a:r>
              <a:rPr lang="en-US" sz="4800" baseline="30000" dirty="0" smtClean="0"/>
              <a:t>6</a:t>
            </a:r>
            <a:r>
              <a:rPr lang="en-US" sz="4800" dirty="0" smtClean="0"/>
              <a:t>3s</a:t>
            </a:r>
            <a:r>
              <a:rPr lang="en-US" sz="4800" baseline="30000" dirty="0" smtClean="0"/>
              <a:t>2</a:t>
            </a:r>
            <a:r>
              <a:rPr lang="en-US" sz="4800" dirty="0" smtClean="0"/>
              <a:t>3p</a:t>
            </a:r>
            <a:r>
              <a:rPr lang="en-US" sz="4800" baseline="30000" dirty="0" smtClean="0"/>
              <a:t>6</a:t>
            </a:r>
            <a:r>
              <a:rPr lang="en-US" sz="4800" dirty="0" smtClean="0"/>
              <a:t>4s</a:t>
            </a:r>
            <a:r>
              <a:rPr lang="en-US" sz="4800" baseline="30000" dirty="0" smtClean="0"/>
              <a:t>2</a:t>
            </a:r>
          </a:p>
          <a:p>
            <a:pPr marL="1371600" lvl="1" indent="-914400">
              <a:spcBef>
                <a:spcPct val="20000"/>
              </a:spcBef>
              <a:defRPr/>
            </a:pPr>
            <a:r>
              <a:rPr lang="en-US" sz="4800" baseline="30000" dirty="0" smtClean="0"/>
              <a:t>	</a:t>
            </a:r>
            <a:r>
              <a:rPr lang="en-US" sz="4800" dirty="0" smtClean="0"/>
              <a:t>d) 4s</a:t>
            </a:r>
            <a:r>
              <a:rPr lang="en-US" sz="4800" baseline="30000" dirty="0" smtClean="0"/>
              <a:t>2</a:t>
            </a:r>
            <a:r>
              <a:rPr lang="en-US" sz="4800" dirty="0" smtClean="0"/>
              <a:t>, 2 electrons</a:t>
            </a:r>
            <a:endParaRPr lang="en-US" sz="4800" baseline="30000" dirty="0" smtClean="0"/>
          </a:p>
          <a:p>
            <a:pPr marL="1371600" lvl="1" indent="-914400">
              <a:spcBef>
                <a:spcPct val="20000"/>
              </a:spcBef>
              <a:defRPr/>
            </a:pPr>
            <a:r>
              <a:rPr lang="en-US" sz="4800" baseline="30000" noProof="0" dirty="0" smtClean="0"/>
              <a:t>	</a:t>
            </a:r>
            <a:r>
              <a:rPr lang="en-US" sz="4800" noProof="0" dirty="0" smtClean="0"/>
              <a:t>e) 2</a:t>
            </a:r>
            <a:r>
              <a:rPr lang="en-US" sz="4800" baseline="30000" noProof="0" dirty="0" smtClean="0"/>
              <a:t>nd</a:t>
            </a:r>
            <a:r>
              <a:rPr lang="en-US" sz="4800" noProof="0" dirty="0" smtClean="0"/>
              <a:t> column – </a:t>
            </a:r>
            <a:r>
              <a:rPr lang="en-US" sz="4800" dirty="0" err="1" smtClean="0"/>
              <a:t>a</a:t>
            </a:r>
            <a:r>
              <a:rPr lang="en-US" sz="4800" noProof="0" dirty="0" err="1" smtClean="0"/>
              <a:t>lkaline</a:t>
            </a:r>
            <a:r>
              <a:rPr lang="en-US" sz="4800" noProof="0" dirty="0" smtClean="0"/>
              <a:t> earth metals</a:t>
            </a:r>
          </a:p>
          <a:p>
            <a:pPr marL="1371600" lvl="1" indent="-914400">
              <a:spcBef>
                <a:spcPct val="20000"/>
              </a:spcBef>
              <a:defRPr/>
            </a:pPr>
            <a:r>
              <a:rPr lang="en-US" sz="4800" dirty="0" smtClean="0"/>
              <a:t>	f) beryllium, magnesium, strontium, barium, radium, 2 electrons in outer shell</a:t>
            </a:r>
            <a:endParaRPr lang="en-US" sz="4800" noProof="0" dirty="0" smtClean="0"/>
          </a:p>
          <a:p>
            <a:pPr marL="1371600" lvl="1" indent="-914400">
              <a:spcBef>
                <a:spcPct val="20000"/>
              </a:spcBef>
              <a:buFont typeface="+mj-lt"/>
              <a:buAutoNum type="arabicPeriod" startAt="5"/>
              <a:defRPr/>
            </a:pPr>
            <a:r>
              <a:rPr lang="en-US" sz="4800" noProof="0" dirty="0" smtClean="0"/>
              <a:t>a) 110</a:t>
            </a:r>
          </a:p>
          <a:p>
            <a:pPr marL="1371600" lvl="1" indent="-914400">
              <a:spcBef>
                <a:spcPct val="20000"/>
              </a:spcBef>
              <a:defRPr/>
            </a:pPr>
            <a:r>
              <a:rPr lang="en-US" sz="4800" dirty="0" smtClean="0"/>
              <a:t>	b) 110</a:t>
            </a:r>
          </a:p>
          <a:p>
            <a:pPr marL="1371600" lvl="1" indent="-914400">
              <a:spcBef>
                <a:spcPct val="20000"/>
              </a:spcBef>
              <a:defRPr/>
            </a:pPr>
            <a:r>
              <a:rPr lang="en-US" sz="4800" noProof="0" dirty="0" smtClean="0"/>
              <a:t>	</a:t>
            </a:r>
            <a:r>
              <a:rPr lang="en-US" sz="4800" dirty="0" smtClean="0"/>
              <a:t>c) radioactive due to high atomic number</a:t>
            </a:r>
          </a:p>
          <a:p>
            <a:pPr marL="1371600" lvl="1" indent="-914400">
              <a:spcBef>
                <a:spcPct val="20000"/>
              </a:spcBef>
              <a:defRPr/>
            </a:pPr>
            <a:r>
              <a:rPr lang="en-US" sz="4800" noProof="0" dirty="0" smtClean="0"/>
              <a:t>6. 	Iron, atomic #26</a:t>
            </a:r>
          </a:p>
          <a:p>
            <a:pPr marL="800100" lvl="1" indent="-342900">
              <a:spcBef>
                <a:spcPct val="20000"/>
              </a:spcBef>
              <a:defRPr/>
            </a:pPr>
            <a:endParaRPr lang="en-US" sz="3200" noProof="0" dirty="0" smtClean="0"/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Action Button: Custom 4">
            <a:hlinkClick r:id="rId3" action="ppaction://hlinkpres?slideindex=2&amp;slidetitle=Activity 7 How Electrons Determine  Chemical Behavior" highlightClick="1"/>
          </p:cNvPr>
          <p:cNvSpPr/>
          <p:nvPr/>
        </p:nvSpPr>
        <p:spPr>
          <a:xfrm>
            <a:off x="8153400" y="6019800"/>
            <a:ext cx="685800" cy="609600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Activity 6</a:t>
            </a:r>
            <a:br>
              <a:rPr lang="en-US" dirty="0" smtClean="0"/>
            </a:br>
            <a:r>
              <a:rPr lang="en-US" dirty="0" smtClean="0"/>
              <a:t>Atoms With More </a:t>
            </a:r>
            <a:br>
              <a:rPr lang="en-US" dirty="0" smtClean="0"/>
            </a:br>
            <a:r>
              <a:rPr lang="en-US" dirty="0" smtClean="0"/>
              <a:t>Than One Electron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Analyze the pattern in the amounts of energy required to remove electrons from different kinds of atoms</a:t>
            </a:r>
          </a:p>
          <a:p>
            <a:r>
              <a:rPr lang="en-US" dirty="0" smtClean="0"/>
              <a:t>Compare trends in stability of atoms in the periodic table</a:t>
            </a:r>
          </a:p>
          <a:p>
            <a:r>
              <a:rPr lang="en-US" dirty="0" smtClean="0"/>
              <a:t>Compare the structure of the periodic table with the patterns of levels and sublevels to which electrons can be assigned</a:t>
            </a:r>
          </a:p>
          <a:p>
            <a:r>
              <a:rPr lang="en-US" dirty="0" smtClean="0"/>
              <a:t>Develop a shorthand notation to describe the configuration of electrons in an atom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For You </a:t>
            </a:r>
            <a:r>
              <a:rPr lang="en-US" dirty="0"/>
              <a:t>T</a:t>
            </a:r>
            <a:r>
              <a:rPr lang="en-US" dirty="0" smtClean="0"/>
              <a:t>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Please carry out the activity with your physics group.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Please answer the questions/collect data where you see the pencil icon in your physical science notebook.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Materials for activity: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Graph Paper</a:t>
            </a:r>
          </a:p>
          <a:p>
            <a:pPr marL="514350" indent="-514350">
              <a:buNone/>
            </a:pPr>
            <a:endParaRPr lang="en-US" dirty="0" smtClean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018339519"/>
              </p:ext>
            </p:extLst>
          </p:nvPr>
        </p:nvGraphicFramePr>
        <p:xfrm>
          <a:off x="4419600" y="3962400"/>
          <a:ext cx="4267200" cy="269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Chem Talk…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1">
              <a:buNone/>
            </a:pPr>
            <a:r>
              <a:rPr lang="en-US" dirty="0" smtClean="0"/>
              <a:t>                                                                                                                                  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Niels</a:t>
            </a:r>
            <a:r>
              <a:rPr lang="en-US" sz="3200" dirty="0" smtClean="0"/>
              <a:t> Bohr developed the “planetary” model of an atom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Electrons orbit around the nucleus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As the electron 				             jumps between					                           levels, energy is					 given off (light)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62" name="Picture 2" descr="http://wind.cc.whecn.edu/~mechalke/chapter5/nucleus3gi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258511"/>
            <a:ext cx="5486400" cy="35994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5920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Chem Talk…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1">
              <a:buNone/>
            </a:pPr>
            <a:r>
              <a:rPr lang="en-US" dirty="0" smtClean="0"/>
              <a:t>                                                                                                                                  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IONIZATION ENERGY- the energy required to remove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 electron from an atom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ION – atoms that have lost or gained electrons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ELECTRON CONFIGURATION – the distribution of electrons in an atom’s energy levels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noProof="0" dirty="0" smtClean="0"/>
              <a:t>Page 736</a:t>
            </a:r>
          </a:p>
          <a:p>
            <a:pPr marL="1257300" lvl="2" indent="-342900">
              <a:spcBef>
                <a:spcPct val="20000"/>
              </a:spcBef>
              <a:defRPr/>
            </a:pPr>
            <a:endParaRPr lang="en-US" sz="3200" dirty="0" smtClean="0"/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Electron Configuration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954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724400" y="32766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</a:rPr>
              <a:t>s	p	d	f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8200" y="1905000"/>
            <a:ext cx="449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</a:rPr>
              <a:t>1	2	3	4	5…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67200" y="50292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</a:rPr>
              <a:t>will hold up to 2 electrons</a:t>
            </a: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67200" y="55626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</a:rPr>
              <a:t>s(1)	p(3)	d(5)	f(7)</a:t>
            </a:r>
            <a:endParaRPr lang="en-US" sz="2800" dirty="0">
              <a:solidFill>
                <a:srgbClr val="7030A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1943100" y="2857500"/>
            <a:ext cx="533400" cy="1588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1829594" y="4418806"/>
            <a:ext cx="762000" cy="1588"/>
          </a:xfrm>
          <a:prstGeom prst="line">
            <a:avLst/>
          </a:prstGeom>
          <a:ln w="254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572000" y="38100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</a:rPr>
              <a:t>1s	2sp	3spd	4spdf</a:t>
            </a:r>
            <a:endParaRPr lang="en-US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11" grpId="0"/>
      <p:bldP spid="15" grpId="0"/>
      <p:bldP spid="16" grpId="0"/>
      <p:bldP spid="17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Electron Configuration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7030A0"/>
                </a:solidFill>
              </a:rPr>
              <a:t>1s</a:t>
            </a:r>
            <a:r>
              <a:rPr lang="en-US" sz="7200" b="1" baseline="30000" dirty="0" smtClean="0">
                <a:solidFill>
                  <a:srgbClr val="7030A0"/>
                </a:solidFill>
              </a:rPr>
              <a:t>1</a:t>
            </a:r>
            <a:endParaRPr lang="en-US" sz="7200" b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95400" y="3048000"/>
            <a:ext cx="152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1</a:t>
            </a:r>
            <a:r>
              <a:rPr lang="en-US" sz="3600" baseline="30000" dirty="0" smtClean="0">
                <a:solidFill>
                  <a:srgbClr val="7030A0"/>
                </a:solidFill>
              </a:rPr>
              <a:t>st</a:t>
            </a:r>
            <a:r>
              <a:rPr lang="en-US" sz="3600" dirty="0" smtClean="0">
                <a:solidFill>
                  <a:srgbClr val="7030A0"/>
                </a:solidFill>
              </a:rPr>
              <a:t> energy level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95600" y="25146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s sublevel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00600" y="1447800"/>
            <a:ext cx="213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# of electrons</a:t>
            </a:r>
            <a:endParaRPr lang="en-US" sz="3600" dirty="0">
              <a:solidFill>
                <a:srgbClr val="7030A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rot="16200000" flipV="1">
            <a:off x="1028700" y="2628900"/>
            <a:ext cx="685800" cy="457200"/>
          </a:xfrm>
          <a:prstGeom prst="straightConnector1">
            <a:avLst/>
          </a:prstGeom>
          <a:ln w="222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0800000">
            <a:off x="1676400" y="2362200"/>
            <a:ext cx="1219200" cy="457200"/>
          </a:xfrm>
          <a:prstGeom prst="straightConnector1">
            <a:avLst/>
          </a:prstGeom>
          <a:ln w="222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>
            <a:off x="1981200" y="1905000"/>
            <a:ext cx="2667000" cy="1588"/>
          </a:xfrm>
          <a:prstGeom prst="straightConnector1">
            <a:avLst/>
          </a:prstGeom>
          <a:ln w="222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hemtutor.com/images/schem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228600"/>
            <a:ext cx="3429000" cy="6284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4955</TotalTime>
  <Words>360</Words>
  <Application>Microsoft Office PowerPoint</Application>
  <PresentationFormat>On-screen Show (4:3)</PresentationFormat>
  <Paragraphs>137</Paragraphs>
  <Slides>14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The Periodic Table</vt:lpstr>
      <vt:lpstr>Activity 6 Atoms With More  Than One Electron</vt:lpstr>
      <vt:lpstr>Goals…</vt:lpstr>
      <vt:lpstr>For You To Do</vt:lpstr>
      <vt:lpstr>Chem Talk…</vt:lpstr>
      <vt:lpstr>Chem Talk…</vt:lpstr>
      <vt:lpstr>Electron Configuration</vt:lpstr>
      <vt:lpstr>Electron Configuration</vt:lpstr>
      <vt:lpstr>PowerPoint Presentation</vt:lpstr>
      <vt:lpstr>Chem Talk…</vt:lpstr>
      <vt:lpstr>Reflecting….</vt:lpstr>
      <vt:lpstr>Chemistry To Go</vt:lpstr>
      <vt:lpstr>Chemistry To Go</vt:lpstr>
      <vt:lpstr>Chemistry To Go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in Action</dc:title>
  <dc:creator>Dawn</dc:creator>
  <cp:lastModifiedBy>Walker</cp:lastModifiedBy>
  <cp:revision>387</cp:revision>
  <dcterms:created xsi:type="dcterms:W3CDTF">2008-06-26T18:49:17Z</dcterms:created>
  <dcterms:modified xsi:type="dcterms:W3CDTF">2013-03-24T18:42:21Z</dcterms:modified>
</cp:coreProperties>
</file>